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</p:sldMasterIdLst>
  <p:notesMasterIdLst>
    <p:notesMasterId r:id="rId23"/>
  </p:notesMasterIdLst>
  <p:sldIdLst>
    <p:sldId id="286" r:id="rId2"/>
    <p:sldId id="287" r:id="rId3"/>
    <p:sldId id="288" r:id="rId4"/>
    <p:sldId id="281" r:id="rId5"/>
    <p:sldId id="277" r:id="rId6"/>
    <p:sldId id="258" r:id="rId7"/>
    <p:sldId id="293" r:id="rId8"/>
    <p:sldId id="276" r:id="rId9"/>
    <p:sldId id="272" r:id="rId10"/>
    <p:sldId id="259" r:id="rId11"/>
    <p:sldId id="260" r:id="rId12"/>
    <p:sldId id="265" r:id="rId13"/>
    <p:sldId id="274" r:id="rId14"/>
    <p:sldId id="261" r:id="rId15"/>
    <p:sldId id="262" r:id="rId16"/>
    <p:sldId id="263" r:id="rId17"/>
    <p:sldId id="266" r:id="rId18"/>
    <p:sldId id="289" r:id="rId19"/>
    <p:sldId id="290" r:id="rId20"/>
    <p:sldId id="291" r:id="rId21"/>
    <p:sldId id="292" r:id="rId22"/>
  </p:sldIdLst>
  <p:sldSz cx="9144000" cy="6858000" type="screen4x3"/>
  <p:notesSz cx="6858000" cy="9144000"/>
  <p:embeddedFontLst>
    <p:embeddedFont>
      <p:font typeface="NikoshBAN" panose="02000000000000000000" pitchFamily="2" charset="0"/>
      <p:regular r:id="rId24"/>
    </p:embeddedFont>
    <p:embeddedFont>
      <p:font typeface="Cambria Math" panose="02040503050406030204" pitchFamily="18" charset="0"/>
      <p:regular r:id="rId25"/>
    </p:embeddedFont>
    <p:embeddedFont>
      <p:font typeface="Garamond" panose="02020404030301010803" pitchFamily="18" charset="0"/>
      <p:regular r:id="rId26"/>
      <p:bold r:id="rId27"/>
      <p: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Verdana" panose="020B0604030504040204" pitchFamily="34" charset="0"/>
      <p:regular r:id="rId31"/>
      <p:bold r:id="rId32"/>
      <p:italic r:id="rId33"/>
      <p:boldItalic r:id="rId34"/>
    </p:embeddedFont>
    <p:embeddedFont>
      <p:font typeface="Book Antiqua" panose="02040602050305030304" pitchFamily="18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FFCCFF"/>
    <a:srgbClr val="00FFFF"/>
    <a:srgbClr val="FFFFFF"/>
    <a:srgbClr val="CCFF99"/>
    <a:srgbClr val="0000FF"/>
    <a:srgbClr val="66FF33"/>
    <a:srgbClr val="C1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3" autoAdjust="0"/>
    <p:restoredTop sz="94660"/>
  </p:normalViewPr>
  <p:slideViewPr>
    <p:cSldViewPr>
      <p:cViewPr varScale="1">
        <p:scale>
          <a:sx n="71" d="100"/>
          <a:sy n="71" d="100"/>
        </p:scale>
        <p:origin x="1422" y="54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FFD4B1-400B-4F7D-B8F9-D75C9A967E77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5CEAA-FF8A-4ADB-9D5C-F8A5A0404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60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Ending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3B743-76B1-42A1-A3FE-368769FCA7C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269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5CEAA-FF8A-4ADB-9D5C-F8A5A04047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19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5CEAA-FF8A-4ADB-9D5C-F8A5A04047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03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5CEAA-FF8A-4ADB-9D5C-F8A5A04047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524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5CEAA-FF8A-4ADB-9D5C-F8A5A04047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151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5CEAA-FF8A-4ADB-9D5C-F8A5A04047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53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5CEAA-FF8A-4ADB-9D5C-F8A5A04047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514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5CEAA-FF8A-4ADB-9D5C-F8A5A04047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72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5CEAA-FF8A-4ADB-9D5C-F8A5A04047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372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5CEAA-FF8A-4ADB-9D5C-F8A5A04047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48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5CEAA-FF8A-4ADB-9D5C-F8A5A04047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63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5CEAA-FF8A-4ADB-9D5C-F8A5A04047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157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5CEAA-FF8A-4ADB-9D5C-F8A5A04047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11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5CEAA-FF8A-4ADB-9D5C-F8A5A04047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030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382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73733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749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81888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7186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7953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12033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736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31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4748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3897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97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heel spokes="1"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0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52822" y="3047998"/>
            <a:ext cx="4191000" cy="1295401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91412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bn-IN" sz="1800" b="1" dirty="0" smtClean="0">
                <a:ln w="11430"/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</a:rPr>
              <a:t>স্বাগতম</a:t>
            </a:r>
            <a:endParaRPr lang="en-US" sz="1800" b="1" dirty="0">
              <a:ln w="11430"/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4237" y="357475"/>
            <a:ext cx="8534400" cy="14478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পদার্থবিজ্ঞান</a:t>
            </a:r>
            <a:r>
              <a:rPr lang="en-US" sz="36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বিভাগ</a:t>
            </a:r>
            <a:r>
              <a:rPr lang="bn-IN" sz="36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এর পক্ষথেকে </a:t>
            </a:r>
            <a:endParaRPr lang="en-US" sz="36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818" y="-18757"/>
            <a:ext cx="4485182" cy="7162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91" y="-14697"/>
            <a:ext cx="4840318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8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9" r="59724" b="53567"/>
          <a:stretch/>
        </p:blipFill>
        <p:spPr>
          <a:xfrm>
            <a:off x="1251856" y="1600200"/>
            <a:ext cx="947058" cy="1434873"/>
          </a:xfrm>
          <a:prstGeom prst="rect">
            <a:avLst/>
          </a:prstGeom>
          <a:ln w="19050"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522514" y="508337"/>
            <a:ext cx="8164286" cy="646331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হুকের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সূত্রের বিবৃতি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2514" y="5587425"/>
            <a:ext cx="8088086" cy="58477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স্থিতিস্থাপক সীমার মধ্যে পীড়ন বিকৃতির সমানুপাতিক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5" r="30137" b="29194"/>
          <a:stretch/>
        </p:blipFill>
        <p:spPr>
          <a:xfrm>
            <a:off x="2721427" y="1641020"/>
            <a:ext cx="979715" cy="2188029"/>
          </a:xfrm>
          <a:prstGeom prst="rect">
            <a:avLst/>
          </a:prstGeom>
          <a:ln w="19050"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73" b="3655"/>
          <a:stretch/>
        </p:blipFill>
        <p:spPr>
          <a:xfrm>
            <a:off x="4354284" y="1621969"/>
            <a:ext cx="1034143" cy="2977243"/>
          </a:xfrm>
          <a:prstGeom prst="rect">
            <a:avLst/>
          </a:prstGeom>
          <a:ln w="19050"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75" r="2603" b="88057"/>
          <a:stretch/>
        </p:blipFill>
        <p:spPr>
          <a:xfrm>
            <a:off x="6199416" y="1654626"/>
            <a:ext cx="827314" cy="369094"/>
          </a:xfrm>
          <a:prstGeom prst="rect">
            <a:avLst/>
          </a:prstGeom>
          <a:ln w="19050"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9" r="59724" b="53567"/>
          <a:stretch/>
        </p:blipFill>
        <p:spPr>
          <a:xfrm>
            <a:off x="2710541" y="1611086"/>
            <a:ext cx="947058" cy="1434873"/>
          </a:xfrm>
          <a:prstGeom prst="rect">
            <a:avLst/>
          </a:prstGeom>
          <a:ln w="19050"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9" r="59724" b="53567"/>
          <a:stretch/>
        </p:blipFill>
        <p:spPr>
          <a:xfrm>
            <a:off x="4354284" y="1611085"/>
            <a:ext cx="947058" cy="1434873"/>
          </a:xfrm>
          <a:prstGeom prst="rect">
            <a:avLst/>
          </a:prstGeom>
          <a:ln w="19050">
            <a:noFill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6" t="57242" r="30958" b="29900"/>
          <a:stretch/>
        </p:blipFill>
        <p:spPr>
          <a:xfrm>
            <a:off x="2764970" y="2944586"/>
            <a:ext cx="892629" cy="397331"/>
          </a:xfrm>
          <a:prstGeom prst="rect">
            <a:avLst/>
          </a:prstGeom>
          <a:ln w="1905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6" t="57242" r="30958" b="29900"/>
          <a:stretch/>
        </p:blipFill>
        <p:spPr>
          <a:xfrm>
            <a:off x="4408713" y="2944585"/>
            <a:ext cx="892629" cy="397331"/>
          </a:xfrm>
          <a:prstGeom prst="rect">
            <a:avLst/>
          </a:prstGeom>
          <a:ln w="19050">
            <a:noFill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6" t="57242" r="30958" b="29900"/>
          <a:stretch/>
        </p:blipFill>
        <p:spPr>
          <a:xfrm>
            <a:off x="4408501" y="3309258"/>
            <a:ext cx="892629" cy="397331"/>
          </a:xfrm>
          <a:prstGeom prst="rect">
            <a:avLst/>
          </a:prstGeom>
          <a:ln w="19050"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9" t="9423" r="59724" b="53567"/>
          <a:stretch/>
        </p:blipFill>
        <p:spPr>
          <a:xfrm>
            <a:off x="6096000" y="1932215"/>
            <a:ext cx="947058" cy="1143678"/>
          </a:xfrm>
          <a:prstGeom prst="rect">
            <a:avLst/>
          </a:prstGeom>
          <a:ln w="19050"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6" t="57242" r="30958" b="29900"/>
          <a:stretch/>
        </p:blipFill>
        <p:spPr>
          <a:xfrm>
            <a:off x="6134101" y="2911932"/>
            <a:ext cx="892629" cy="397331"/>
          </a:xfrm>
          <a:prstGeom prst="rect">
            <a:avLst/>
          </a:prstGeom>
          <a:ln w="19050"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6" t="57242" r="30958" b="29900"/>
          <a:stretch/>
        </p:blipFill>
        <p:spPr>
          <a:xfrm>
            <a:off x="6134101" y="3309254"/>
            <a:ext cx="892629" cy="397331"/>
          </a:xfrm>
          <a:prstGeom prst="rect">
            <a:avLst/>
          </a:prstGeom>
          <a:ln w="19050">
            <a:noFill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6" t="57242" r="30958" b="29900"/>
          <a:stretch/>
        </p:blipFill>
        <p:spPr>
          <a:xfrm>
            <a:off x="6134101" y="3654882"/>
            <a:ext cx="892629" cy="397331"/>
          </a:xfrm>
          <a:prstGeom prst="rect">
            <a:avLst/>
          </a:prstGeom>
          <a:ln w="19050"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6096000" y="1924055"/>
            <a:ext cx="947058" cy="2119998"/>
            <a:chOff x="6591299" y="2947304"/>
            <a:chExt cx="947058" cy="2119998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39" t="9423" r="59724" b="53567"/>
            <a:stretch/>
          </p:blipFill>
          <p:spPr>
            <a:xfrm>
              <a:off x="6591299" y="2947304"/>
              <a:ext cx="947058" cy="1143678"/>
            </a:xfrm>
            <a:prstGeom prst="rect">
              <a:avLst/>
            </a:prstGeom>
            <a:ln w="19050">
              <a:noFill/>
            </a:ln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76" t="57242" r="30958" b="29900"/>
            <a:stretch/>
          </p:blipFill>
          <p:spPr>
            <a:xfrm>
              <a:off x="6629400" y="3927021"/>
              <a:ext cx="892629" cy="397331"/>
            </a:xfrm>
            <a:prstGeom prst="rect">
              <a:avLst/>
            </a:prstGeom>
            <a:ln w="19050">
              <a:noFill/>
            </a:ln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76" t="57242" r="30958" b="29900"/>
            <a:stretch/>
          </p:blipFill>
          <p:spPr>
            <a:xfrm>
              <a:off x="6629400" y="4324343"/>
              <a:ext cx="892629" cy="397331"/>
            </a:xfrm>
            <a:prstGeom prst="rect">
              <a:avLst/>
            </a:prstGeom>
            <a:ln w="19050">
              <a:noFill/>
            </a:ln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76" t="57242" r="30958" b="29900"/>
            <a:stretch/>
          </p:blipFill>
          <p:spPr>
            <a:xfrm>
              <a:off x="6629400" y="4669971"/>
              <a:ext cx="892629" cy="397331"/>
            </a:xfrm>
            <a:prstGeom prst="rect">
              <a:avLst/>
            </a:prstGeom>
            <a:ln w="19050">
              <a:noFill/>
            </a:ln>
          </p:spPr>
        </p:pic>
      </p:grpSp>
      <p:sp>
        <p:nvSpPr>
          <p:cNvPr id="38" name="TextBox 37"/>
          <p:cNvSpPr txBox="1"/>
          <p:nvPr/>
        </p:nvSpPr>
        <p:spPr>
          <a:xfrm>
            <a:off x="1977791" y="4112411"/>
            <a:ext cx="2289409" cy="584775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স্থিতিস্থাপক সীমা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058" y="1295401"/>
            <a:ext cx="1643743" cy="164918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086600" y="3008706"/>
            <a:ext cx="1600200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রবার্ট হুক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43000" y="1371603"/>
            <a:ext cx="5900058" cy="302409"/>
            <a:chOff x="1143000" y="1371603"/>
            <a:chExt cx="5900058" cy="302409"/>
          </a:xfrm>
        </p:grpSpPr>
        <p:sp>
          <p:nvSpPr>
            <p:cNvPr id="2" name="Can 1"/>
            <p:cNvSpPr/>
            <p:nvPr/>
          </p:nvSpPr>
          <p:spPr>
            <a:xfrm rot="5400000">
              <a:off x="3941824" y="-1427221"/>
              <a:ext cx="302409" cy="5900058"/>
            </a:xfrm>
            <a:prstGeom prst="can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solidFill>
                <a:schemeClr val="tx2">
                  <a:lumMod val="25000"/>
                  <a:lumOff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4691740" y="1381973"/>
              <a:ext cx="326573" cy="292039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048000" y="1381973"/>
              <a:ext cx="326573" cy="292039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1545768" y="1381973"/>
              <a:ext cx="326573" cy="292039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6406242" y="1381973"/>
              <a:ext cx="326573" cy="292039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25993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6 L 0.00191 0.2206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38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1600200"/>
            <a:ext cx="6181725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14475" y="482025"/>
            <a:ext cx="6181725" cy="58477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হল স্থিতিস্থাপক গুণাঙ্ক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5" y="1066800"/>
            <a:ext cx="2924175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14475" y="2615148"/>
            <a:ext cx="6181725" cy="378565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রাবার দন্ডের আদি দৈর্ঘ্য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bn-IN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দন্ডের দৈর্ঘ্য বৃদ্ধি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</a:t>
            </a:r>
          </a:p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দন্ডের একক দৈর্ঘ্যের পরিবর্তন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=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 বিকৃতি = </a:t>
            </a:r>
            <a:r>
              <a:rPr lang="en-US" sz="2400" dirty="0" smtClean="0">
                <a:latin typeface="Times New Roman"/>
                <a:cs typeface="Times New Roman"/>
              </a:rPr>
              <a:t>l/L</a:t>
            </a:r>
          </a:p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দন্ডের ভিতরে প্রতিরোধকারী বল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</a:t>
            </a:r>
          </a:p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দন্ডের প্রস্থচ্ছেদের ক্ষেত্রফল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</a:t>
            </a:r>
          </a:p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দন্ডের একক ক্ষেত্রফলে প্রতিরোধকারী বল = পীড়ন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F/A</a:t>
            </a:r>
            <a:endParaRPr lang="bn-BD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bn-BD" sz="2400" b="1" dirty="0" smtClean="0">
                <a:solidFill>
                  <a:srgbClr val="0000FF"/>
                </a:solidFill>
                <a:latin typeface="Times New Roman" pitchFamily="18" charset="0"/>
                <a:cs typeface="NikoshBAN" pitchFamily="2" charset="0"/>
              </a:rPr>
              <a:t>স্থিতিস্থাপক সীমার মধ্যে পীড়ন বিকৃতির সমানুপাতিক</a:t>
            </a:r>
          </a:p>
          <a:p>
            <a:pPr algn="ctr"/>
            <a:r>
              <a:rPr lang="bn-BD" sz="2400" dirty="0" smtClean="0">
                <a:latin typeface="Times New Roman" pitchFamily="18" charset="0"/>
                <a:cs typeface="NikoshBAN" pitchFamily="2" charset="0"/>
              </a:rPr>
              <a:t>গাণিতিকভাবে, পীড়ন </a:t>
            </a:r>
            <a:r>
              <a:rPr lang="en-US" sz="2400" dirty="0" smtClean="0">
                <a:latin typeface="Times New Roman"/>
                <a:cs typeface="Times New Roman"/>
              </a:rPr>
              <a:t>α</a:t>
            </a:r>
            <a:r>
              <a:rPr lang="bn-BD" sz="2400" dirty="0" smtClean="0">
                <a:latin typeface="Times New Roman"/>
                <a:cs typeface="Times New Roman"/>
              </a:rPr>
              <a:t> 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বিকৃতি</a:t>
            </a:r>
          </a:p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বা, পীড়ন = ধ্রুবক 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×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 বিকৃতি</a:t>
            </a:r>
          </a:p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বা, ধ্রুবক = পীড়ন/বিকৃতি</a:t>
            </a:r>
          </a:p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বা,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Y = F/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A÷l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/L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715000" y="5867400"/>
                <a:ext cx="18642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>
                        <a:latin typeface="Cambria Math"/>
                        <a:ea typeface="Cambria Math"/>
                        <a:cs typeface="Times New Roman" pitchFamily="18" charset="0"/>
                        <a:sym typeface="Symbol"/>
                      </a:rPr>
                      <m:t>∴</m:t>
                    </m:r>
                  </m:oMath>
                </a14:m>
                <a:r>
                  <a:rPr lang="en-US" sz="2400" dirty="0">
                    <a:latin typeface="Times New Roman" pitchFamily="18" charset="0"/>
                    <a:cs typeface="Times New Roman" pitchFamily="18" charset="0"/>
                    <a:sym typeface="Symbol"/>
                  </a:rPr>
                  <a:t> Y = FL/AI</a:t>
                </a:r>
                <a:endParaRPr lang="en-US" sz="2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5867400"/>
                <a:ext cx="1864228" cy="461665"/>
              </a:xfrm>
              <a:prstGeom prst="rect">
                <a:avLst/>
              </a:prstGeom>
              <a:blipFill rotWithShape="1">
                <a:blip r:embed="rId5"/>
                <a:stretch>
                  <a:fillRect t="-10667" r="-984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6188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3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build="p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71"/>
          <a:stretch/>
        </p:blipFill>
        <p:spPr>
          <a:xfrm>
            <a:off x="6717264" y="4025192"/>
            <a:ext cx="1915108" cy="16898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" r="7042"/>
          <a:stretch/>
        </p:blipFill>
        <p:spPr bwMode="auto">
          <a:xfrm>
            <a:off x="6630956" y="1066800"/>
            <a:ext cx="2001416" cy="3400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8" t="2165" r="9152" b="3360"/>
          <a:stretch/>
        </p:blipFill>
        <p:spPr bwMode="auto">
          <a:xfrm>
            <a:off x="6695492" y="1066800"/>
            <a:ext cx="1991308" cy="3400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6486" y="405825"/>
            <a:ext cx="8150314" cy="58477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পদার্থের আনবিক গতিতত্ত্ব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40354" y="1244025"/>
            <a:ext cx="1101585" cy="58477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কঠিন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0354" y="1244025"/>
            <a:ext cx="1101584" cy="58477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তরল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/>
          <a:stretch/>
        </p:blipFill>
        <p:spPr bwMode="auto">
          <a:xfrm>
            <a:off x="6669456" y="1066800"/>
            <a:ext cx="2007236" cy="3324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140354" y="1244025"/>
            <a:ext cx="1101584" cy="58477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বায়বীয়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20573" y="3962400"/>
            <a:ext cx="1018227" cy="584775"/>
          </a:xfrm>
          <a:prstGeom prst="rect">
            <a:avLst/>
          </a:prstGeom>
          <a:solidFill>
            <a:srgbClr val="CCFF99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স্বীকার্য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5776516"/>
            <a:ext cx="181331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ক্ষুদ্র ক্ষুদ্র কণা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46718" y="5776517"/>
            <a:ext cx="1463282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বিন্দু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10000" y="5776517"/>
            <a:ext cx="1441202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গতিশীল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51203" y="5776516"/>
            <a:ext cx="1736752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আকর্ষণ বল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87955" y="5776517"/>
            <a:ext cx="162264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সংঘর্ষ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3" name="Straight Arrow Connector 12"/>
          <p:cNvCxnSpPr>
            <a:stCxn id="6" idx="2"/>
          </p:cNvCxnSpPr>
          <p:nvPr/>
        </p:nvCxnSpPr>
        <p:spPr>
          <a:xfrm flipH="1">
            <a:off x="2057400" y="4547175"/>
            <a:ext cx="3072287" cy="122934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6" idx="2"/>
          </p:cNvCxnSpPr>
          <p:nvPr/>
        </p:nvCxnSpPr>
        <p:spPr>
          <a:xfrm>
            <a:off x="5129687" y="4547175"/>
            <a:ext cx="2185513" cy="122934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6" idx="2"/>
            <a:endCxn id="20" idx="0"/>
          </p:cNvCxnSpPr>
          <p:nvPr/>
        </p:nvCxnSpPr>
        <p:spPr>
          <a:xfrm>
            <a:off x="5129687" y="4547175"/>
            <a:ext cx="989892" cy="122934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6" idx="2"/>
          </p:cNvCxnSpPr>
          <p:nvPr/>
        </p:nvCxnSpPr>
        <p:spPr>
          <a:xfrm flipH="1">
            <a:off x="3429000" y="4547175"/>
            <a:ext cx="1700687" cy="122934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6" idx="2"/>
          </p:cNvCxnSpPr>
          <p:nvPr/>
        </p:nvCxnSpPr>
        <p:spPr>
          <a:xfrm flipH="1">
            <a:off x="4724400" y="4547175"/>
            <a:ext cx="405287" cy="122934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01760"/>
            <a:ext cx="3161332" cy="4008656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733800" y="2590800"/>
            <a:ext cx="3034805" cy="52322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পদার্থের অণুগুলো গতিশীল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730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8" grpId="0" animBg="1"/>
      <p:bldP spid="8" grpId="1" animBg="1"/>
      <p:bldP spid="9" grpId="0" animBg="1"/>
      <p:bldP spid="6" grpId="0" animBg="1"/>
      <p:bldP spid="7" grpId="0" animBg="1"/>
      <p:bldP spid="18" grpId="0" animBg="1"/>
      <p:bldP spid="19" grpId="0" animBg="1"/>
      <p:bldP spid="20" grpId="0" animBg="1"/>
      <p:bldP spid="2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904" y="533400"/>
            <a:ext cx="2699444" cy="23180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76565"/>
            <a:ext cx="2699444" cy="23011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551260"/>
            <a:ext cx="2424926" cy="23113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1881" y="3072825"/>
            <a:ext cx="2670963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১।প্লাজমা অবস্থা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52904" y="3072825"/>
            <a:ext cx="269944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২।সূর্য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3072825"/>
            <a:ext cx="2439901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৩।প্লাজমা কণা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52800" y="3886200"/>
            <a:ext cx="5261377" cy="2431435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১। অতি উচ্চ তাপমাত্রায় আয়নিত গ্যাস</a:t>
            </a: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২। প্লাজমার প্রধান উৎস</a:t>
            </a: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৩। প্লাজমা ক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ণা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তড়িৎ পরিবহন করে</a:t>
            </a: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৪। প্লাজমা টর্চ দ্বারা ধাতব পদার্থ কাটা হয়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10" y="3886199"/>
            <a:ext cx="2815823" cy="243143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53438" y="5638800"/>
            <a:ext cx="2397976" cy="584775"/>
          </a:xfrm>
          <a:prstGeom prst="rect">
            <a:avLst/>
          </a:prstGeom>
          <a:noFill/>
          <a:ln w="19050">
            <a:solidFill>
              <a:srgbClr val="00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৪।প্লাজমা টর্চ</a:t>
            </a:r>
            <a:endParaRPr lang="en-US" sz="32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828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5" grpId="0" build="p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457200"/>
            <a:ext cx="7543800" cy="646331"/>
          </a:xfrm>
          <a:prstGeom prst="rect">
            <a:avLst/>
          </a:prstGeom>
          <a:solidFill>
            <a:srgbClr val="CCFF99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দলীয় কাজ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" t="4573" r="6162" b="12530"/>
          <a:stretch/>
        </p:blipFill>
        <p:spPr>
          <a:xfrm>
            <a:off x="762000" y="1219200"/>
            <a:ext cx="3733800" cy="33055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"/>
          <a:stretch/>
        </p:blipFill>
        <p:spPr>
          <a:xfrm>
            <a:off x="4825093" y="1204572"/>
            <a:ext cx="3556907" cy="33055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4596825"/>
            <a:ext cx="3581400" cy="584775"/>
          </a:xfrm>
          <a:prstGeom prst="rect">
            <a:avLst/>
          </a:prstGeom>
          <a:solidFill>
            <a:srgbClr val="FFCC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ইস্পাত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25093" y="4596825"/>
            <a:ext cx="3556907" cy="584775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রাবার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0" y="5262010"/>
            <a:ext cx="7620000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ইস্পাত রাবারের চেয়ে বেশি স্থিতিস্থাপক </a:t>
            </a: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smtClean="0">
                <a:latin typeface="NikoshBAN" pitchFamily="2" charset="0"/>
                <a:cs typeface="NikoshBAN" pitchFamily="2" charset="0"/>
                <a:sym typeface="Symbol"/>
              </a:rPr>
              <a:t></a:t>
            </a:r>
            <a:r>
              <a:rPr lang="bn-BD" sz="3200" dirty="0" smtClean="0">
                <a:latin typeface="NikoshBAN" pitchFamily="2" charset="0"/>
                <a:cs typeface="NikoshBAN" pitchFamily="2" charset="0"/>
                <a:sym typeface="Symbol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  <a:sym typeface="Symbol"/>
              </a:rPr>
              <a:t>যুক্তিসহ</a:t>
            </a:r>
            <a:r>
              <a:rPr lang="bn-BD" sz="3200" dirty="0" smtClean="0">
                <a:latin typeface="NikoshBAN" pitchFamily="2" charset="0"/>
                <a:cs typeface="NikoshBAN" pitchFamily="2" charset="0"/>
                <a:sym typeface="Symbol"/>
              </a:rPr>
              <a:t> বিশ্লেষণ</a:t>
            </a:r>
            <a:r>
              <a:rPr lang="en-US" sz="3200" dirty="0" smtClean="0">
                <a:latin typeface="NikoshBAN" pitchFamily="2" charset="0"/>
                <a:cs typeface="NikoshBAN" pitchFamily="2" charset="0"/>
                <a:sym typeface="Symbol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  <a:sym typeface="Symbol"/>
              </a:rPr>
              <a:t>কর।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156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471368"/>
            <a:ext cx="8153400" cy="646331"/>
          </a:xfrm>
          <a:prstGeom prst="rect">
            <a:avLst/>
          </a:prstGeom>
          <a:solidFill>
            <a:srgbClr val="FFCC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1295400"/>
            <a:ext cx="4876801" cy="2743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3400" y="4154031"/>
            <a:ext cx="4950394" cy="224676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১। রাবার কী ধরনের পদার্থ?</a:t>
            </a: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২। রাবারে বল প্রয়গ করায় কী সৃস্টি হয়েছে?</a:t>
            </a: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৩। পীড়ন ও বিকৃতির অনুপাতকে কী বলে?</a:t>
            </a: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৪। পদার্থের চতুর্থ অবস্থার নাম কী?</a:t>
            </a: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৫। প্লাজমার প্রধান উৎস কী এবং কেন?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01570" y="4154031"/>
            <a:ext cx="3185229" cy="224676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১। স্থিতিস্থাপক পদার্থ</a:t>
            </a: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২। বিকৃতি</a:t>
            </a: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৩। স্থিতিস্থাপক গুণাঙ্ক </a:t>
            </a: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৪। প্লাজমা  </a:t>
            </a: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৫। সূর্য এবং আয়নিত গ্যাস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295400"/>
            <a:ext cx="3124200" cy="27431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8143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uiExpand="1" build="p" animBg="1"/>
      <p:bldP spid="6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8560"/>
            <a:ext cx="2200275" cy="340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080" y="469446"/>
            <a:ext cx="2219325" cy="341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75" y="454936"/>
            <a:ext cx="2114550" cy="340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4075" y="473911"/>
            <a:ext cx="947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কঠিন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17090" y="473911"/>
            <a:ext cx="888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তরল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16324" y="473911"/>
            <a:ext cx="1217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বায়বীয়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35112" y="4038600"/>
            <a:ext cx="267092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* অণুগুলো দূরে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দূরে </a:t>
            </a:r>
            <a:endParaRPr lang="en-US" sz="28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থাকে কেন?</a:t>
            </a:r>
          </a:p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** আকর্ষণ বা বিকর্ষণ</a:t>
            </a:r>
          </a:p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     বল কাজ করে না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bn-BD" sz="280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25460" y="4038600"/>
            <a:ext cx="246574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* আকর্ষণ বা বিকর্ষণ</a:t>
            </a:r>
          </a:p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 বল কী কাজ করে?</a:t>
            </a:r>
          </a:p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** তরলকে পাত্রের </a:t>
            </a:r>
          </a:p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আকারে ধারন করতে</a:t>
            </a:r>
          </a:p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বাধ্য করে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bn-BD" sz="280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6332" y="4051518"/>
            <a:ext cx="260520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* তীব্র আকর্ষণ </a:t>
            </a:r>
          </a:p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 বল কাজ করে কেন?</a:t>
            </a:r>
          </a:p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** নিজস্ব আকার ও </a:t>
            </a:r>
          </a:p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আয়তন আছে বলে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bn-BD" sz="2800" dirty="0" smtClean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67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3" grpId="0" uiExpand="1" build="p"/>
      <p:bldP spid="9" grpId="0" build="p"/>
      <p:bldP spid="1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1" y="572869"/>
            <a:ext cx="7848599" cy="646331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1" y="2133600"/>
            <a:ext cx="7848599" cy="35394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*1cm</a:t>
            </a:r>
            <a:r>
              <a:rPr lang="en-US" sz="28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প্রস্থচ্ছেদ বিশিস্ট দুটি ভিন্ন ধাতুর তৈরি তারে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200N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বল</a:t>
            </a:r>
            <a:endParaRPr lang="en-US" sz="28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প্রয়োগ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য় তার দুটির দৈর্ঘ্য যথাক্রমে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সে.মি. এবং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0.5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সে.মি. বৃদ্ধি</a:t>
            </a:r>
            <a:endParaRPr lang="en-US" sz="28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পেল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।তার দুটির আদি দৈর্ঘ্য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সে.মি.।</a:t>
            </a:r>
            <a:endParaRPr lang="en-US" sz="28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ক. স্থিতিস্থাপক সীমা কী?</a:t>
            </a: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খ. পীড়ন ও বিকৃতির মধ্যে সম্পর্ক ব্যাখ্যা কর।</a:t>
            </a: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গ. প্রথম তারটির স্থিতিস্থাপক গুনাঙ্ক নির্ণয় কর।</a:t>
            </a: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ঘ. তার দুটির স্থিতিস্থাপক গুণাঙ্কের মান পরিবর্তন হবে কি </a:t>
            </a:r>
            <a:r>
              <a:rPr lang="en-US" sz="2800" dirty="0" smtClean="0">
                <a:latin typeface="NikoshBAN" pitchFamily="2" charset="0"/>
                <a:cs typeface="NikoshBAN" pitchFamily="2" charset="0"/>
                <a:sym typeface="Symbol"/>
              </a:rPr>
              <a:t></a:t>
            </a:r>
            <a:r>
              <a:rPr lang="bn-BD" sz="2800" dirty="0" smtClean="0">
                <a:latin typeface="NikoshBAN" pitchFamily="2" charset="0"/>
                <a:cs typeface="NikoshBAN" pitchFamily="2" charset="0"/>
                <a:sym typeface="Symbol"/>
              </a:rPr>
              <a:t> গাণিতিক</a:t>
            </a:r>
            <a:endParaRPr lang="en-US" sz="2800" dirty="0" smtClean="0">
              <a:latin typeface="NikoshBAN" pitchFamily="2" charset="0"/>
              <a:cs typeface="NikoshBAN" pitchFamily="2" charset="0"/>
              <a:sym typeface="Symbol"/>
            </a:endParaRP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  <a:sym typeface="Symbol"/>
              </a:rPr>
              <a:t> যুক্তি দ্বারা</a:t>
            </a:r>
            <a:r>
              <a:rPr lang="en-US" sz="2800" dirty="0" smtClean="0">
                <a:latin typeface="NikoshBAN" pitchFamily="2" charset="0"/>
                <a:cs typeface="NikoshBAN" pitchFamily="2" charset="0"/>
                <a:sym typeface="Symbol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  <a:sym typeface="Symbol"/>
              </a:rPr>
              <a:t>বিশ্লেষণ কর।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732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7700"/>
            <a:ext cx="51054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1214438" y="838200"/>
            <a:ext cx="2486025" cy="1774825"/>
          </a:xfrm>
          <a:prstGeom prst="wedgeEllipseCallout">
            <a:avLst>
              <a:gd name="adj1" fmla="val -21382"/>
              <a:gd name="adj2" fmla="val 67883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4419600" y="1524000"/>
            <a:ext cx="4191000" cy="1652588"/>
          </a:xfrm>
          <a:prstGeom prst="wedgeRectCallout">
            <a:avLst>
              <a:gd name="adj1" fmla="val -83923"/>
              <a:gd name="adj2" fmla="val 81773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03271" y="1636933"/>
            <a:ext cx="400733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জানালা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দৃশ্য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কম্পিউটার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সারাবিশ্ব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600" kern="0" dirty="0">
              <a:solidFill>
                <a:sysClr val="windowText" lastClr="000000"/>
              </a:solidFill>
              <a:latin typeface="Verdan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52987" y="947384"/>
            <a:ext cx="2362199" cy="2509736"/>
          </a:xfrm>
          <a:prstGeom prst="rect">
            <a:avLst/>
          </a:prstGeom>
        </p:spPr>
        <p:txBody>
          <a:bodyPr>
            <a:prstTxWarp prst="textArchUpPour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ডিজিটাল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  </a:t>
            </a:r>
            <a:endParaRPr lang="en-US" sz="600" kern="0" dirty="0">
              <a:solidFill>
                <a:sysClr val="windowText" lastClr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298233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7700"/>
            <a:ext cx="51054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1214438" y="838200"/>
            <a:ext cx="2486025" cy="1774825"/>
          </a:xfrm>
          <a:prstGeom prst="wedgeEllipseCallout">
            <a:avLst>
              <a:gd name="adj1" fmla="val -21382"/>
              <a:gd name="adj2" fmla="val 67883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4038600" y="1535112"/>
            <a:ext cx="4952999" cy="1284288"/>
          </a:xfrm>
          <a:prstGeom prst="wedgeRectCallout">
            <a:avLst>
              <a:gd name="adj1" fmla="val -70901"/>
              <a:gd name="adj2" fmla="val 133078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4800" y="1636933"/>
            <a:ext cx="48767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শতভাগ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অনলাইন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শিক্ষা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কার্যক্রম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চালু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হলে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,</a:t>
            </a:r>
            <a:endParaRPr lang="en-US" sz="2800" kern="0" dirty="0">
              <a:blipFill>
                <a:blip r:embed="rId3"/>
                <a:stretch>
                  <a:fillRect/>
                </a:stretch>
              </a:blipFill>
              <a:effectLst>
                <a:glow rad="127000">
                  <a:srgbClr val="E7E6E6">
                    <a:lumMod val="90000"/>
                  </a:srgb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ফেলের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হার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শূন্যের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কোটায়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যাবে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চলে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r>
              <a:rPr lang="bn-IN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" kern="0" dirty="0">
              <a:solidFill>
                <a:sysClr val="windowText" lastClr="000000"/>
              </a:solidFill>
              <a:latin typeface="Verdan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52987" y="947384"/>
            <a:ext cx="2362199" cy="2509736"/>
          </a:xfrm>
          <a:prstGeom prst="rect">
            <a:avLst/>
          </a:prstGeom>
        </p:spPr>
        <p:txBody>
          <a:bodyPr>
            <a:prstTxWarp prst="textArchUpPour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ডিজিটাল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  </a:t>
            </a:r>
            <a:endParaRPr lang="en-US" sz="600" kern="0" dirty="0">
              <a:solidFill>
                <a:sysClr val="windowText" lastClr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31319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3" t="15874" r="18092" b="38670"/>
          <a:stretch/>
        </p:blipFill>
        <p:spPr bwMode="auto">
          <a:xfrm>
            <a:off x="3581160" y="567007"/>
            <a:ext cx="1905480" cy="694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035" y="1423514"/>
            <a:ext cx="6919366" cy="488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20936247">
            <a:off x="1621729" y="3227898"/>
            <a:ext cx="4288779" cy="2431435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kern="0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kern="0" spc="5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মোঃহাবিবুর রহমান </a:t>
            </a:r>
            <a:endParaRPr lang="en-US" sz="3200" b="1" kern="0" spc="5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</a:t>
            </a:r>
            <a:r>
              <a:rPr lang="bn-IN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ইনস্ট্রাক্টর (পদার্থবিজ্ঞান) </a:t>
            </a:r>
            <a:endParaRPr lang="en-US" sz="24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IN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টেকনিক্যাল স্কুল ও কলেজ </a:t>
            </a:r>
            <a:endParaRPr lang="bn-BD" sz="24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</a:t>
            </a:r>
            <a:r>
              <a:rPr lang="en-US" sz="2400" b="1" kern="0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কিশোরগঞ্জ</a:t>
            </a:r>
            <a:r>
              <a:rPr lang="bn-IN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  </a:t>
            </a:r>
            <a:r>
              <a:rPr lang="bn-BD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b="1" kern="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</a:t>
            </a:r>
            <a:r>
              <a:rPr lang="en-US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0171</a:t>
            </a:r>
            <a:r>
              <a:rPr lang="bn-IN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৫৩৪২৯৩৪ </a:t>
            </a:r>
            <a:endParaRPr lang="en-US" sz="2400" b="1" kern="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</a:t>
            </a:r>
            <a:endParaRPr lang="en-US" sz="2400" kern="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56172" y="3471560"/>
            <a:ext cx="2716227" cy="1785104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bn-BD" sz="3200" b="1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শ্রেণিঃ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নবম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b="1" spc="5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বিষয়ঃ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পদার্থ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বিজ্ঞান</a:t>
            </a:r>
            <a:endParaRPr lang="en-US" sz="2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অধ্যায়ঃ 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৫ম </a:t>
            </a:r>
            <a:r>
              <a:rPr lang="bn-IN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সময়ঃ ৪৫ মিনিট  </a:t>
            </a:r>
          </a:p>
          <a:p>
            <a:pPr>
              <a:defRPr/>
            </a:pPr>
            <a:endParaRPr lang="bn-BD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"/>
          <a:stretch/>
        </p:blipFill>
        <p:spPr>
          <a:xfrm rot="21383716">
            <a:off x="5768693" y="1793104"/>
            <a:ext cx="1364066" cy="17321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912" y="1713746"/>
            <a:ext cx="1428206" cy="16390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t="3334" r="6146" b="3055"/>
          <a:stretch/>
        </p:blipFill>
        <p:spPr>
          <a:xfrm rot="19940062">
            <a:off x="1934080" y="4784384"/>
            <a:ext cx="481666" cy="90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017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9507">
            <a:off x="1183316" y="610628"/>
            <a:ext cx="2823165" cy="22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616" y="648230"/>
            <a:ext cx="2468563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97212"/>
            <a:ext cx="5257800" cy="360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62000"/>
            <a:ext cx="58166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5195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457200"/>
            <a:ext cx="6534150" cy="230832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0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 </a:t>
            </a: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আল্লাহ্‌ আমাদের উপর সহায় হউন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আজ এ পর্যন্তই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খোদা হাফেজ।</a:t>
            </a:r>
            <a:endParaRPr lang="en-US" sz="4800" b="1" dirty="0">
              <a:ln w="11430"/>
              <a:solidFill>
                <a:srgbClr val="CC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2533650"/>
            <a:ext cx="6934200" cy="409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6973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 descr="White marble"/>
          <p:cNvSpPr>
            <a:spLocks noChangeArrowheads="1" noChangeShapeType="1" noTextEdit="1"/>
          </p:cNvSpPr>
          <p:nvPr/>
        </p:nvSpPr>
        <p:spPr bwMode="auto">
          <a:xfrm>
            <a:off x="380627" y="990600"/>
            <a:ext cx="8758891" cy="2404782"/>
          </a:xfrm>
          <a:prstGeom prst="rect">
            <a:avLst/>
          </a:prstGeom>
        </p:spPr>
        <p:txBody>
          <a:bodyPr wrap="none" fromWordArt="1">
            <a:prstTxWarp prst="textDeflateBottom">
              <a:avLst/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pPr algn="ctr"/>
            <a:r>
              <a:rPr lang="en-US" kern="10" dirty="0" err="1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পঞ্চম</a:t>
            </a:r>
            <a:r>
              <a:rPr lang="bn-IN" kern="10" dirty="0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 অধ্যায় </a:t>
            </a:r>
            <a:endParaRPr lang="en-US" kern="10" dirty="0">
              <a:ln w="9525">
                <a:round/>
                <a:headEnd/>
                <a:tailEnd/>
              </a:ln>
              <a:blipFill dpi="0" rotWithShape="0">
                <a:blip r:embed="rId2"/>
                <a:srcRect/>
                <a:tile tx="0" ty="0" sx="100000" sy="100000" flip="none" algn="tl"/>
              </a:blip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7672" y="3124200"/>
            <a:ext cx="7924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 err="1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CC0099"/>
                </a:solidFill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  <a:t>পদার্থের</a:t>
            </a:r>
            <a:r>
              <a:rPr lang="en-US" sz="88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CC0099"/>
                </a:solidFill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  <a:t> </a:t>
            </a:r>
            <a:r>
              <a:rPr lang="en-US" sz="8800" b="1" dirty="0" err="1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CC0099"/>
                </a:solidFill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  <a:t>অবস্থা</a:t>
            </a:r>
            <a:r>
              <a:rPr lang="en-US" sz="88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CC0099"/>
                </a:solidFill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  <a:t> ও </a:t>
            </a:r>
            <a:r>
              <a:rPr lang="en-US" sz="8800" b="1" dirty="0" err="1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CC0099"/>
                </a:solidFill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  <a:t>চাপ</a:t>
            </a:r>
            <a:r>
              <a:rPr lang="en-US" sz="88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CC0099"/>
                </a:solidFill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  <a:t> </a:t>
            </a:r>
            <a:endParaRPr lang="en-US" b="1" dirty="0">
              <a:ln w="22225">
                <a:solidFill>
                  <a:srgbClr val="002060"/>
                </a:solidFill>
                <a:prstDash val="solid"/>
              </a:ln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376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20128" y="1357868"/>
            <a:ext cx="7143750" cy="4324350"/>
            <a:chOff x="1000125" y="1295400"/>
            <a:chExt cx="7143750" cy="4324350"/>
          </a:xfrm>
        </p:grpSpPr>
        <p:pic>
          <p:nvPicPr>
            <p:cNvPr id="3" name="Picture 2" title="স্থিতিস্থাপকাতা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125" y="1295400"/>
              <a:ext cx="7143750" cy="4324350"/>
            </a:xfrm>
            <a:prstGeom prst="rect">
              <a:avLst/>
            </a:prstGeom>
            <a:ln>
              <a:noFill/>
            </a:ln>
          </p:spPr>
        </p:pic>
        <p:sp>
          <p:nvSpPr>
            <p:cNvPr id="4" name="Rectangle 3"/>
            <p:cNvSpPr/>
            <p:nvPr/>
          </p:nvSpPr>
          <p:spPr>
            <a:xfrm>
              <a:off x="1033991" y="1295400"/>
              <a:ext cx="7109883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/>
          <p:cNvSpPr/>
          <p:nvPr/>
        </p:nvSpPr>
        <p:spPr>
          <a:xfrm>
            <a:off x="990600" y="5663625"/>
            <a:ext cx="70423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বল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প্রত্যাহার করলে 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বস্তুর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আকৃতির কী 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পরিবর্তন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হচ্ছে?</a:t>
            </a:r>
            <a:endParaRPr lang="bn-IN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128" y="1295400"/>
            <a:ext cx="7143749" cy="4396800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568005" y="1383268"/>
            <a:ext cx="6022803" cy="58477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বল প্রয়োগে বস্তুর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আকৃতির কী 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পরিবর্তন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হচ্ছে?</a:t>
            </a:r>
            <a:endParaRPr lang="bn-IN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169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53" y="4012964"/>
            <a:ext cx="2074447" cy="2387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91" y="4038601"/>
            <a:ext cx="2046029" cy="2362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95" b="9048"/>
          <a:stretch/>
        </p:blipFill>
        <p:spPr>
          <a:xfrm>
            <a:off x="2438400" y="1981200"/>
            <a:ext cx="4038600" cy="1981200"/>
          </a:xfrm>
          <a:prstGeom prst="rect">
            <a:avLst/>
          </a:prstGeom>
          <a:ln w="19050"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2307770" y="533400"/>
            <a:ext cx="4245430" cy="1321943"/>
            <a:chOff x="3363685" y="3853544"/>
            <a:chExt cx="4245430" cy="132194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13" r="29221"/>
            <a:stretch/>
          </p:blipFill>
          <p:spPr>
            <a:xfrm rot="5400000">
              <a:off x="4901629" y="3257215"/>
              <a:ext cx="1321941" cy="2514600"/>
            </a:xfrm>
            <a:prstGeom prst="rect">
              <a:avLst/>
            </a:prstGeom>
            <a:ln w="19050">
              <a:noFill/>
            </a:ln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43" r="30515" b="29513"/>
            <a:stretch/>
          </p:blipFill>
          <p:spPr>
            <a:xfrm>
              <a:off x="6477000" y="4267201"/>
              <a:ext cx="1132115" cy="9082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43" r="30515" b="29513"/>
            <a:stretch/>
          </p:blipFill>
          <p:spPr>
            <a:xfrm flipH="1">
              <a:off x="3363685" y="4060372"/>
              <a:ext cx="1132115" cy="908286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460133" y="947057"/>
            <a:ext cx="8258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ym typeface="Symbol"/>
              </a:rPr>
              <a:t>F</a:t>
            </a:r>
            <a:r>
              <a:rPr lang="en-US" sz="3200" b="1" dirty="0" smtClean="0">
                <a:sym typeface="Symbol"/>
              </a:rPr>
              <a:t>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6553200" y="1155599"/>
            <a:ext cx="7970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ym typeface="Symbol"/>
              </a:rPr>
              <a:t></a:t>
            </a:r>
            <a:r>
              <a:rPr lang="en-US" sz="2800" dirty="0" smtClean="0">
                <a:sym typeface="Symbol"/>
              </a:rPr>
              <a:t>F</a:t>
            </a:r>
            <a:endParaRPr lang="en-US" sz="28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114800"/>
            <a:ext cx="3548744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667000" y="5410200"/>
            <a:ext cx="5943600" cy="954107"/>
          </a:xfrm>
          <a:prstGeom prst="rect">
            <a:avLst/>
          </a:prstGeom>
          <a:solidFill>
            <a:srgbClr val="FFCC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বাহ্যিক বল প্রয়োগে বস্তুর আকৃতি পরিবর্তন হয়।</a:t>
            </a:r>
          </a:p>
          <a:p>
            <a:pPr algn="ctr"/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বল প্রত্যাহার করলে পূর্বের অবস্থায় ফিরে আসে।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683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10834 -1.11111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96296E-6 L -0.10486 -0.0030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4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67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repeatCount="indefinite" autoRev="1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mph" presetSubtype="0" repeatCount="indefinite" autoRev="1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2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  <p:bldP spid="12" grpId="0"/>
      <p:bldP spid="12" grpId="1"/>
      <p:bldP spid="12" grpId="2"/>
      <p:bldP spid="13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7200" y="5323582"/>
            <a:ext cx="8229600" cy="1077218"/>
          </a:xfrm>
          <a:prstGeom prst="rect">
            <a:avLst/>
          </a:prstGeom>
          <a:solidFill>
            <a:srgbClr val="CCFF99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রাবারের ফিতা টানলে দৈর্ঘ্য বৃদ্ধি পায়।</a:t>
            </a: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আবার টান ছেড়ে দিলে পূর্বের দৈর্ঘ্য ফিরে পায়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587514"/>
            <a:ext cx="8229600" cy="70788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স্থিতিস্থাপকতা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4" r="1369" b="12733"/>
          <a:stretch/>
        </p:blipFill>
        <p:spPr bwMode="auto">
          <a:xfrm>
            <a:off x="1828800" y="1524000"/>
            <a:ext cx="5486400" cy="129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19401"/>
            <a:ext cx="8229600" cy="11704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6314" y="4104382"/>
            <a:ext cx="8229600" cy="1077218"/>
          </a:xfrm>
          <a:prstGeom prst="rect">
            <a:avLst/>
          </a:prstGeom>
          <a:solidFill>
            <a:srgbClr val="FFCC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রাবারের ফিতা টানলে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কী পরিবর্তন হয়?</a:t>
            </a:r>
            <a:endParaRPr lang="bn-BD" sz="32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আবার টান ছেড়ে দিলে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কী ঘটে?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791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67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0000" y="1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  <p:bldP spid="9" grpId="0" animBg="1"/>
      <p:bldP spid="6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66700"/>
            <a:ext cx="8534401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0" y="457200"/>
            <a:ext cx="495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dirty="0" err="1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4800" b="1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4800" b="1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শিরোনাম</a:t>
            </a:r>
            <a:r>
              <a:rPr lang="en-US" sz="4800" b="1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4419600" y="1143000"/>
            <a:ext cx="3733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6600" kern="0" noProof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স্থিতিস্থাপকতা</a:t>
            </a:r>
            <a:r>
              <a:rPr lang="bn-IN" sz="9600" kern="0" noProof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600" kern="0" noProof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81713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914400"/>
            <a:ext cx="8458200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n-IN" sz="5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শিখনফল</a:t>
            </a:r>
          </a:p>
          <a:p>
            <a:pPr lvl="0"/>
            <a:endParaRPr lang="bn-IN" sz="32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lvl="0"/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এই পাঠ শেষে শিক্ষার্থীরা-</a:t>
            </a:r>
          </a:p>
          <a:p>
            <a:pPr lvl="0"/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১। স্থিতিস্থাপকতা ব্যাখ্যা করতে পারবে;</a:t>
            </a:r>
          </a:p>
          <a:p>
            <a:pPr lvl="0"/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২। পীড়ন ও বিকৃতি ব্যাখ্যা করতে পারবে;</a:t>
            </a:r>
          </a:p>
          <a:p>
            <a:pPr lvl="0"/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৩। হুকের সূত্র ব্যাখ্যা ও প্রতিপাদন করতে পারবে;</a:t>
            </a:r>
          </a:p>
          <a:p>
            <a:pPr lvl="0"/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৪। পদার্থের আনবিক গতিতত্ব বর্ণনা করতে পারবে;</a:t>
            </a:r>
          </a:p>
          <a:p>
            <a:pPr lvl="0"/>
            <a:r>
              <a:rPr lang="bn-IN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৫। পদার্থের প্লাজমা অবস্থা বর্ণনা করতে পারবে।  </a:t>
            </a:r>
            <a:endParaRPr lang="en-US" sz="40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635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94" y="457200"/>
            <a:ext cx="8227906" cy="2895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AF8D1"/>
              </a:clrFrom>
              <a:clrTo>
                <a:srgbClr val="FAF8D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8" b="14286"/>
          <a:stretch/>
        </p:blipFill>
        <p:spPr>
          <a:xfrm>
            <a:off x="1796143" y="3429000"/>
            <a:ext cx="5486400" cy="1905000"/>
          </a:xfrm>
          <a:prstGeom prst="rect">
            <a:avLst/>
          </a:prstGeom>
          <a:ln w="19050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81000" y="5410200"/>
            <a:ext cx="8304106" cy="954107"/>
          </a:xfrm>
          <a:prstGeom prst="rect">
            <a:avLst/>
          </a:prstGeom>
          <a:solidFill>
            <a:srgbClr val="CCFFCC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NikoshBAN" pitchFamily="2" charset="0"/>
                <a:cs typeface="NikoshBAN" pitchFamily="2" charset="0"/>
                <a:sym typeface="Symbol"/>
              </a:rPr>
              <a:t></a:t>
            </a:r>
            <a:r>
              <a:rPr lang="bn-IN" sz="2800" dirty="0" smtClean="0">
                <a:latin typeface="NikoshBAN" pitchFamily="2" charset="0"/>
                <a:cs typeface="NikoshBAN" pitchFamily="2" charset="0"/>
                <a:sym typeface="Symbol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বাহ্যিক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বলের প্রভাবে একক দৈর্ঘ্যের পরিবর্তন হল বিকৃতি।</a:t>
            </a:r>
          </a:p>
          <a:p>
            <a:r>
              <a:rPr lang="en-US" sz="2800" dirty="0" smtClean="0">
                <a:latin typeface="NikoshBAN" pitchFamily="2" charset="0"/>
                <a:cs typeface="NikoshBAN" pitchFamily="2" charset="0"/>
                <a:sym typeface="Symbol"/>
              </a:rPr>
              <a:t></a:t>
            </a:r>
            <a:r>
              <a:rPr lang="bn-IN" sz="2800" dirty="0" smtClean="0">
                <a:latin typeface="NikoshBAN" pitchFamily="2" charset="0"/>
                <a:cs typeface="NikoshBAN" pitchFamily="2" charset="0"/>
                <a:sym typeface="Symbol"/>
              </a:rPr>
              <a:t>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বস্তুর ভিতর একক ক্ষেত্রফলে লম্বভাবে প্রতিরোধকারী বল হল পীড়ন।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01672" y="4596825"/>
            <a:ext cx="1754004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বল প্রয়োগ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01671" y="4593771"/>
            <a:ext cx="1754006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দৈর্ঘ্য বৃদ্ধি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1671" y="4593771"/>
            <a:ext cx="1754006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বল প্রত্যাহার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01671" y="4593771"/>
            <a:ext cx="1754005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পূর্বের দৈর্ঘ্য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688" y="5421086"/>
            <a:ext cx="8304106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NikoshBAN" pitchFamily="2" charset="0"/>
                <a:cs typeface="NikoshBAN" pitchFamily="2" charset="0"/>
                <a:sym typeface="Symbol"/>
              </a:rPr>
              <a:t></a:t>
            </a:r>
            <a:r>
              <a:rPr lang="bn-IN" sz="2800" dirty="0" smtClean="0">
                <a:latin typeface="NikoshBAN" pitchFamily="2" charset="0"/>
                <a:cs typeface="NikoshBAN" pitchFamily="2" charset="0"/>
                <a:sym typeface="Symbol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বাহ্যিক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বলের প্রভাবে একক দৈর্ঘ্যের পরিবর্তনকে কী বলে?</a:t>
            </a:r>
          </a:p>
          <a:p>
            <a:r>
              <a:rPr lang="en-US" sz="2800" dirty="0" smtClean="0">
                <a:latin typeface="NikoshBAN" pitchFamily="2" charset="0"/>
                <a:cs typeface="NikoshBAN" pitchFamily="2" charset="0"/>
                <a:sym typeface="Symbol"/>
              </a:rPr>
              <a:t></a:t>
            </a:r>
            <a:r>
              <a:rPr lang="bn-IN" sz="2800" dirty="0" smtClean="0">
                <a:latin typeface="NikoshBAN" pitchFamily="2" charset="0"/>
                <a:cs typeface="NikoshBAN" pitchFamily="2" charset="0"/>
                <a:sym typeface="Symbol"/>
              </a:rPr>
              <a:t>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বস্তুর ভিতর একক ক্ষেত্রফলে লম্বভাবে প্রতিরোধকারী বলকে কী বলে?</a:t>
            </a:r>
          </a:p>
        </p:txBody>
      </p:sp>
    </p:spTree>
    <p:extLst>
      <p:ext uri="{BB962C8B-B14F-4D97-AF65-F5344CB8AC3E}">
        <p14:creationId xmlns:p14="http://schemas.microsoft.com/office/powerpoint/2010/main" val="3993333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build="p" animBg="1"/>
      <p:bldP spid="9" grpId="1" uiExpand="1" build="allAtOnce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3201</TotalTime>
  <Words>641</Words>
  <Application>Microsoft Office PowerPoint</Application>
  <PresentationFormat>On-screen Show (4:3)</PresentationFormat>
  <Paragraphs>145</Paragraphs>
  <Slides>21</Slides>
  <Notes>14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NikoshBAN</vt:lpstr>
      <vt:lpstr>Arial</vt:lpstr>
      <vt:lpstr>Cambria Math</vt:lpstr>
      <vt:lpstr>Vrinda</vt:lpstr>
      <vt:lpstr>Times New Roman</vt:lpstr>
      <vt:lpstr>Garamond</vt:lpstr>
      <vt:lpstr>Symbol</vt:lpstr>
      <vt:lpstr>Calibri Light</vt:lpstr>
      <vt:lpstr>Verdana</vt:lpstr>
      <vt:lpstr>Book Antiqua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Debdas</dc:creator>
  <cp:lastModifiedBy>user</cp:lastModifiedBy>
  <cp:revision>306</cp:revision>
  <dcterms:created xsi:type="dcterms:W3CDTF">2006-08-16T00:00:00Z</dcterms:created>
  <dcterms:modified xsi:type="dcterms:W3CDTF">2024-11-16T14:58:45Z</dcterms:modified>
</cp:coreProperties>
</file>